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0" r:id="rId4"/>
    <p:sldId id="271" r:id="rId5"/>
    <p:sldId id="272" r:id="rId6"/>
    <p:sldId id="259" r:id="rId7"/>
    <p:sldId id="263" r:id="rId8"/>
    <p:sldId id="260" r:id="rId9"/>
    <p:sldId id="264" r:id="rId10"/>
    <p:sldId id="261" r:id="rId11"/>
    <p:sldId id="268" r:id="rId12"/>
    <p:sldId id="262" r:id="rId13"/>
    <p:sldId id="267" r:id="rId1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59167" autoAdjust="0"/>
  </p:normalViewPr>
  <p:slideViewPr>
    <p:cSldViewPr>
      <p:cViewPr varScale="1">
        <p:scale>
          <a:sx n="45" d="100"/>
          <a:sy n="45" d="100"/>
        </p:scale>
        <p:origin x="-16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858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16E32-7DBC-4D28-A8B5-6C90D55BEF56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4A5A8-09FA-4439-AEAE-0CFA526B8A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People in partner groups</a:t>
            </a:r>
            <a:r>
              <a:rPr lang="en-US" baseline="0" dirty="0" smtClean="0"/>
              <a:t> – </a:t>
            </a:r>
          </a:p>
          <a:p>
            <a:r>
              <a:rPr lang="en-US" baseline="0" dirty="0" smtClean="0"/>
              <a:t>Each person take a number – 1 or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and share </a:t>
            </a:r>
            <a:r>
              <a:rPr lang="en-US" baseline="0" dirty="0" smtClean="0"/>
              <a:t> - 20 min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Think pair share – 5 groups; Ask each group to share out a different question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Research</a:t>
            </a:r>
            <a:r>
              <a:rPr lang="en-US" baseline="0" dirty="0" smtClean="0"/>
              <a:t> – make sure these are addressed in key points…</a:t>
            </a:r>
            <a:endParaRPr lang="en-US" dirty="0" smtClean="0"/>
          </a:p>
          <a:p>
            <a:r>
              <a:rPr lang="en-US" dirty="0" smtClean="0"/>
              <a:t>High degree of student participation</a:t>
            </a:r>
            <a:r>
              <a:rPr lang="en-US" baseline="0" dirty="0" smtClean="0"/>
              <a:t> when there is a mixture of questions – high and low cognitive demand</a:t>
            </a:r>
          </a:p>
          <a:p>
            <a:r>
              <a:rPr lang="en-US" baseline="0" dirty="0" smtClean="0"/>
              <a:t>Student understanding is increased</a:t>
            </a:r>
          </a:p>
          <a:p>
            <a:r>
              <a:rPr lang="en-US" baseline="0" dirty="0" smtClean="0"/>
              <a:t>Student improves critical thinking </a:t>
            </a:r>
          </a:p>
          <a:p>
            <a:r>
              <a:rPr lang="en-US" baseline="0" dirty="0" smtClean="0"/>
              <a:t>Creativity is fostered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Plan it in your instruction</a:t>
            </a:r>
          </a:p>
          <a:p>
            <a:endParaRPr lang="en-US" baseline="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Discussion: What do you conclude</a:t>
            </a:r>
            <a:r>
              <a:rPr lang="en-US" baseline="0" dirty="0" smtClean="0"/>
              <a:t> from</a:t>
            </a:r>
            <a:r>
              <a:rPr lang="en-US" dirty="0" smtClean="0"/>
              <a:t> this chart?</a:t>
            </a:r>
          </a:p>
          <a:p>
            <a:endParaRPr lang="en-US" dirty="0" smtClean="0"/>
          </a:p>
          <a:p>
            <a:r>
              <a:rPr lang="en-US" dirty="0" smtClean="0"/>
              <a:t>Give out the </a:t>
            </a:r>
            <a:r>
              <a:rPr lang="en-US" baseline="0" dirty="0" smtClean="0"/>
              <a:t>DOK Question Stems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Go to next slide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Hand out (DOK Question Stems)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Think how this relates to your own curricula.</a:t>
            </a:r>
          </a:p>
          <a:p>
            <a:pPr lvl="1"/>
            <a:r>
              <a:rPr lang="en-US" dirty="0" smtClean="0"/>
              <a:t>How often should you</a:t>
            </a:r>
            <a:r>
              <a:rPr lang="en-US" baseline="0" dirty="0" smtClean="0"/>
              <a:t> be asking questions with higher cognitive demand?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Turn to a partner and together create some questions with cognitive demand higher than recall for</a:t>
            </a:r>
            <a:r>
              <a:rPr lang="en-US" baseline="0" dirty="0" smtClean="0"/>
              <a:t> one of tomorrow’s lessons.</a:t>
            </a:r>
          </a:p>
          <a:p>
            <a:pPr lvl="1"/>
            <a:r>
              <a:rPr lang="en-US" baseline="0" dirty="0" smtClean="0"/>
              <a:t>(Make sure that these questions meet the criteria we developed earlier this morning…)</a:t>
            </a:r>
          </a:p>
          <a:p>
            <a:pPr lvl="1"/>
            <a:endParaRPr lang="en-US" baseline="0" dirty="0" smtClean="0"/>
          </a:p>
          <a:p>
            <a:pPr lvl="1"/>
            <a:r>
              <a:rPr lang="en-US" baseline="0" dirty="0" smtClean="0"/>
              <a:t>Have teachers write their 3 best questions on poster paper and post on wall.</a:t>
            </a:r>
          </a:p>
          <a:p>
            <a:pPr lvl="1"/>
            <a:r>
              <a:rPr lang="en-US" baseline="0" dirty="0" smtClean="0"/>
              <a:t>Have teachers conduct a gallery walk.  As they read others’ questions, they need to select their 3 favorites (not their own) to share with the group.  </a:t>
            </a:r>
          </a:p>
          <a:p>
            <a:pPr lvl="1"/>
            <a:endParaRPr lang="en-US" baseline="0" dirty="0" smtClean="0"/>
          </a:p>
          <a:p>
            <a:pPr lvl="1"/>
            <a:r>
              <a:rPr lang="en-US" baseline="0" dirty="0" smtClean="0"/>
              <a:t>Closure:  </a:t>
            </a:r>
          </a:p>
          <a:p>
            <a:pPr lvl="1"/>
            <a:r>
              <a:rPr lang="en-US" baseline="0" dirty="0" smtClean="0"/>
              <a:t>Whip Around:  Each teacher shares one question from someone else’s list and needs to explain why they selected it.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Note:  K-7 RELA Comprehension prompts are already completed.  Teachers should focus on another subject.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participants to discuss their needs with relationship to DOK and evaluating student responses and record ideas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Goals for today – 3 min</a:t>
            </a:r>
          </a:p>
          <a:p>
            <a:pPr>
              <a:buFont typeface="Arial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Continue the conversation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regarding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relationship between achievement and increased cognitive demand	</a:t>
            </a:r>
          </a:p>
          <a:p>
            <a:pPr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 for increased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cognitive demand in your questioning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to assess at that level.</a:t>
            </a:r>
          </a:p>
          <a:p>
            <a:pPr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Creating a culture of comfort with questions requiring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increased rigor.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 kid, every question, every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Small</a:t>
            </a:r>
            <a:r>
              <a:rPr lang="en-US" baseline="0" dirty="0" smtClean="0"/>
              <a:t> groups of 4-ish</a:t>
            </a:r>
          </a:p>
          <a:p>
            <a:r>
              <a:rPr lang="en-US" baseline="0" dirty="0" smtClean="0"/>
              <a:t>2. Every person is asked to put some form of money on the table</a:t>
            </a:r>
          </a:p>
          <a:p>
            <a:r>
              <a:rPr lang="en-US" baseline="0" dirty="0" smtClean="0"/>
              <a:t>3. Go to next slide for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participant</a:t>
            </a:r>
            <a:r>
              <a:rPr lang="en-US" baseline="0" dirty="0" smtClean="0"/>
              <a:t> is asked to put some form of money in the center of the table. In small groups, answer the questions. (15 min)</a:t>
            </a:r>
          </a:p>
          <a:p>
            <a:endParaRPr lang="en-US" baseline="0" dirty="0" smtClean="0"/>
          </a:p>
          <a:p>
            <a:r>
              <a:rPr lang="en-US" baseline="0" dirty="0" smtClean="0"/>
              <a:t>DOK REVIEW: Afterwards, participants are asked the above questions.  (Hand out the DOK wheel) As a debriefing, participants are asked which type of thinking is involved in each questions after they go through 1-8, identify the DOK for each question.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Infer/Make observations; (ST)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Compare/contrast; (BA or ST)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Classify; (BA)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Critique; (ST)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29C59-60AA-4C9E-BE52-212EBD9CDA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 startAt="5"/>
            </a:pPr>
            <a:endParaRPr lang="en-US" dirty="0" smtClean="0"/>
          </a:p>
          <a:p>
            <a:pPr marL="228600" indent="-228600">
              <a:buAutoNum type="arabicPeriod" startAt="5"/>
            </a:pPr>
            <a:endParaRPr lang="en-US" dirty="0" smtClean="0"/>
          </a:p>
          <a:p>
            <a:pPr marL="228600" indent="-228600">
              <a:buAutoNum type="arabicPeriod" startAt="5"/>
            </a:pPr>
            <a:r>
              <a:rPr lang="en-US" dirty="0" smtClean="0"/>
              <a:t>Develop a logical argument; (ST)</a:t>
            </a:r>
          </a:p>
          <a:p>
            <a:pPr marL="228600" indent="-228600">
              <a:buAutoNum type="arabicPeriod" startAt="5"/>
            </a:pPr>
            <a:r>
              <a:rPr lang="en-US" dirty="0" smtClean="0"/>
              <a:t>Connect/Cite</a:t>
            </a:r>
            <a:r>
              <a:rPr lang="en-US" baseline="0" dirty="0" smtClean="0"/>
              <a:t> examples; (ST)</a:t>
            </a:r>
          </a:p>
          <a:p>
            <a:pPr marL="228600" indent="-228600">
              <a:buAutoNum type="arabicPeriod" startAt="5"/>
            </a:pPr>
            <a:r>
              <a:rPr lang="en-US" baseline="0" dirty="0" smtClean="0"/>
              <a:t>Hypothesize?;  (ST)</a:t>
            </a:r>
          </a:p>
          <a:p>
            <a:pPr marL="228600" indent="-228600">
              <a:buAutoNum type="arabicPeriod" startAt="5"/>
            </a:pPr>
            <a:r>
              <a:rPr lang="en-US" baseline="0" dirty="0" smtClean="0"/>
              <a:t>Relate (ST)</a:t>
            </a:r>
          </a:p>
          <a:p>
            <a:pPr marL="228600" indent="-228600">
              <a:buAutoNum type="arabicPeriod" startAt="5"/>
            </a:pPr>
            <a:endParaRPr lang="en-US" baseline="0" dirty="0" smtClean="0"/>
          </a:p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29C59-60AA-4C9E-BE52-212EBD9CDA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Step 1:  Think – pair share: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What do questions that require deeper cognitive demand than recall have in common?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Why do we use them in class?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Step 2:  In the large group generate a list of criteria or a t-chart of criteria and non-criteria for questions that require deeper cognitive demand than recall.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Sample criteria: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Stimulates conversation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Open ended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high cognitive demand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Connection to prior learning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Takes time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Multiple Sources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Multi Disciplinary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Uniqueness/ Creativity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Student Generated and Evaluation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Originality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 on these as</a:t>
            </a:r>
            <a:r>
              <a:rPr lang="en-US" baseline="0" dirty="0" smtClean="0"/>
              <a:t> you watch the videos. Give out a note-taking document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How did the teacher make sure that the students were able to demonstrate their thinking, answer the question</a:t>
            </a:r>
          </a:p>
          <a:p>
            <a:endParaRPr lang="en-US" dirty="0" smtClean="0"/>
          </a:p>
          <a:p>
            <a:r>
              <a:rPr lang="en-US" dirty="0" smtClean="0"/>
              <a:t>What are some features of the</a:t>
            </a:r>
            <a:r>
              <a:rPr lang="en-US" baseline="0" dirty="0" smtClean="0"/>
              <a:t> learning environment that support this questioning?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does asking questions</a:t>
            </a:r>
            <a:r>
              <a:rPr lang="en-US" baseline="0" dirty="0" smtClean="0"/>
              <a:t> with higher cognitive demand </a:t>
            </a:r>
            <a:r>
              <a:rPr lang="en-US" dirty="0" smtClean="0"/>
              <a:t>and eliciting explanations improve students’ learning?</a:t>
            </a:r>
          </a:p>
          <a:p>
            <a:r>
              <a:rPr lang="en-US" baseline="0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http://www.dww.ed.gov/do/?T_ID=19&amp;P_ID=43&amp;t=1&amp;iID=25</a:t>
            </a:r>
          </a:p>
          <a:p>
            <a:endParaRPr lang="en-US" dirty="0" smtClean="0"/>
          </a:p>
          <a:p>
            <a:r>
              <a:rPr lang="en-US" dirty="0" smtClean="0"/>
              <a:t>Elementary watch Grade 4 Socratic Seminar</a:t>
            </a:r>
            <a:r>
              <a:rPr lang="en-US" baseline="0" dirty="0" smtClean="0"/>
              <a:t> 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Secondary,</a:t>
            </a:r>
            <a:r>
              <a:rPr lang="en-US" baseline="0" dirty="0" smtClean="0"/>
              <a:t> use Middle School Social Studies or High School Physics lesson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Answer the </a:t>
            </a:r>
            <a:r>
              <a:rPr lang="en-US" dirty="0" smtClean="0"/>
              <a:t>four </a:t>
            </a:r>
            <a:r>
              <a:rPr lang="en-US" dirty="0" smtClean="0"/>
              <a:t>questions: 15-20 min – be ready to share a 3 sentence summary of your discussion highlights</a:t>
            </a:r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How did the teacher make sure that the students were able to demonstrate their thinking, answer the question?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are some features of the</a:t>
            </a:r>
            <a:r>
              <a:rPr lang="en-US" baseline="0" dirty="0" smtClean="0"/>
              <a:t> learning environment that support this questioning?</a:t>
            </a:r>
            <a:endParaRPr lang="en-US" dirty="0" smtClean="0"/>
          </a:p>
          <a:p>
            <a:r>
              <a:rPr lang="en-US" baseline="0" dirty="0" smtClean="0"/>
              <a:t>(Possible answers) 	Relationships</a:t>
            </a:r>
          </a:p>
          <a:p>
            <a:r>
              <a:rPr lang="en-US" baseline="0" dirty="0" smtClean="0"/>
              <a:t>		Redirection/probing/reinforcement	</a:t>
            </a:r>
          </a:p>
          <a:p>
            <a:r>
              <a:rPr lang="en-US" baseline="0" dirty="0" smtClean="0"/>
              <a:t>		safe environment</a:t>
            </a:r>
          </a:p>
          <a:p>
            <a:r>
              <a:rPr lang="en-US" baseline="0" dirty="0" smtClean="0"/>
              <a:t>		scaffold the questions</a:t>
            </a:r>
          </a:p>
          <a:p>
            <a:r>
              <a:rPr lang="en-US" baseline="0" dirty="0" smtClean="0"/>
              <a:t>		environment where engagement – kids have to be engaged</a:t>
            </a:r>
          </a:p>
          <a:p>
            <a:r>
              <a:rPr lang="en-US" baseline="0" dirty="0" smtClean="0"/>
              <a:t>		modeling</a:t>
            </a:r>
          </a:p>
          <a:p>
            <a:r>
              <a:rPr lang="en-US" baseline="0" dirty="0" smtClean="0"/>
              <a:t>			ask the ?</a:t>
            </a:r>
          </a:p>
          <a:p>
            <a:r>
              <a:rPr lang="en-US" baseline="0" dirty="0" smtClean="0"/>
              <a:t>			answer it</a:t>
            </a:r>
          </a:p>
          <a:p>
            <a:r>
              <a:rPr lang="en-US" baseline="0" dirty="0" smtClean="0"/>
              <a:t>			find clues</a:t>
            </a:r>
          </a:p>
          <a:p>
            <a:r>
              <a:rPr lang="en-US" baseline="0" dirty="0" smtClean="0"/>
              <a:t>			show them where/how you got the answer – line of reasoning</a:t>
            </a:r>
          </a:p>
          <a:p>
            <a:r>
              <a:rPr lang="en-US" baseline="0" dirty="0" smtClean="0"/>
              <a:t>	</a:t>
            </a:r>
            <a:r>
              <a:rPr lang="en-US" u="sng" baseline="0" dirty="0" smtClean="0"/>
              <a:t>Every student, every question, every time</a:t>
            </a:r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does asking questions</a:t>
            </a:r>
            <a:r>
              <a:rPr lang="en-US" baseline="0" dirty="0" smtClean="0"/>
              <a:t> with higher cognitive demand </a:t>
            </a:r>
            <a:r>
              <a:rPr lang="en-US" dirty="0" smtClean="0"/>
              <a:t>and eliciting explanations improve students’ learning</a:t>
            </a:r>
            <a:r>
              <a:rPr lang="en-US" dirty="0" smtClean="0"/>
              <a:t>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do you ensure a culture that engages every student, every question, </a:t>
            </a:r>
            <a:r>
              <a:rPr lang="en-US" smtClean="0"/>
              <a:t>every time?</a:t>
            </a:r>
            <a:endParaRPr lang="en-US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4A5A8-09FA-4439-AEAE-0CFA526B8A0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32CD8-6189-4F7A-9D33-53A4EADF4F53}" type="datetimeFigureOut">
              <a:rPr lang="en-US" smtClean="0"/>
              <a:pPr/>
              <a:t>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D7344-A64A-4F91-BE34-3957124AD5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ADM-FILE1\CIACOM$\Common\Professional%20Development%20Days\10.11\1.17.11\Man%20In%20The%20Mirror.wma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ww.ed.gov/do/?T_ID=19&amp;P_ID=43&amp;t=1&amp;iID=25&amp;c2=0&amp;c1=560#cluster-1" TargetMode="External"/><Relationship Id="rId5" Type="http://schemas.openxmlformats.org/officeDocument/2006/relationships/hyperlink" Target="http://www.dww.ed.gov/do/?T_ID=19&amp;P_ID=43&amp;t=1&amp;iID=25&amp;c2=0&amp;c1=562#cluster-1" TargetMode="External"/><Relationship Id="rId4" Type="http://schemas.openxmlformats.org/officeDocument/2006/relationships/hyperlink" Target="http://www.dww.ed.gov/do/?T_ID=19&amp;P_ID=43&amp;t=1&amp;iID=25&amp;c2=0&amp;c1=558#cluster-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/>
          <a:lstStyle/>
          <a:p>
            <a:r>
              <a:rPr lang="en-US" dirty="0" smtClean="0"/>
              <a:t>January 17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  <a:endParaRPr lang="en-US" dirty="0"/>
          </a:p>
        </p:txBody>
      </p:sp>
      <p:pic>
        <p:nvPicPr>
          <p:cNvPr id="1026" name="Picture 2" descr="C:\Users\vloewenstern\AppData\Local\Microsoft\Windows\Temporary Internet Files\Content.IE5\5GUCXL2T\MC90043154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33400"/>
            <a:ext cx="4495657" cy="4495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Read the article and Mark the Text…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Identify three key points (</a:t>
            </a:r>
            <a:r>
              <a:rPr lang="en-US" dirty="0" smtClean="0">
                <a:sym typeface="Wingdings 2"/>
              </a:rPr>
              <a:t>)</a:t>
            </a:r>
            <a:endParaRPr lang="en-US" dirty="0" smtClean="0"/>
          </a:p>
          <a:p>
            <a:r>
              <a:rPr lang="en-US" dirty="0" smtClean="0"/>
              <a:t>Things that surprised you (!)</a:t>
            </a:r>
          </a:p>
          <a:p>
            <a:r>
              <a:rPr lang="en-US" dirty="0" smtClean="0"/>
              <a:t>Things that confirm what you already know (</a:t>
            </a:r>
            <a:r>
              <a:rPr lang="en-US" dirty="0" smtClean="0">
                <a:sym typeface="Wingdings 2"/>
              </a:rPr>
              <a:t>)</a:t>
            </a:r>
            <a:endParaRPr lang="en-US" dirty="0" smtClean="0"/>
          </a:p>
          <a:p>
            <a:r>
              <a:rPr lang="en-US" dirty="0" smtClean="0"/>
              <a:t>Things that validate what you already do (</a:t>
            </a:r>
            <a:r>
              <a:rPr lang="en-US" dirty="0" smtClean="0">
                <a:sym typeface="Wingdings" pitchFamily="2" charset="2"/>
              </a:rPr>
              <a:t>)</a:t>
            </a:r>
          </a:p>
          <a:p>
            <a:r>
              <a:rPr lang="en-US" dirty="0" smtClean="0">
                <a:sym typeface="Wingdings" pitchFamily="2" charset="2"/>
              </a:rPr>
              <a:t>Things that require further information (?)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Comparing Question Stems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Frequently</a:t>
                      </a:r>
                      <a:r>
                        <a:rPr lang="en-US" sz="2400" baseline="0" dirty="0" smtClean="0"/>
                        <a:t> used teacher language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Language of thinking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</a:t>
                      </a:r>
                      <a:r>
                        <a:rPr lang="en-US" sz="2400" baseline="0" dirty="0" smtClean="0"/>
                        <a:t> do you think happened?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 evidence do you have to support your view?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Can you list…?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How would you prioritize…?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How do you know…?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How would you distinguish</a:t>
                      </a:r>
                      <a:r>
                        <a:rPr lang="en-US" sz="2400" baseline="0" dirty="0" smtClean="0"/>
                        <a:t> between ….?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How can you explain ….?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How would you justify …?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 would happen if … ?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 do you recommend as the solution to the issue?  Predict a solution?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pic>
        <p:nvPicPr>
          <p:cNvPr id="4" name="Content Placeholder 3" descr="lens14618421_1287764711higher_order_thinking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0800" y="1295400"/>
            <a:ext cx="4162425" cy="481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Evaluating Higher Level Responses</a:t>
            </a:r>
            <a:br>
              <a:rPr lang="en-US" dirty="0" smtClean="0"/>
            </a:br>
            <a:r>
              <a:rPr lang="en-US" dirty="0" smtClean="0"/>
              <a:t>Next Steps?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81200"/>
            <a:ext cx="5791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loewenstern\AppData\Local\Microsoft\Windows\Temporary Internet Files\Content.IE5\1SOXKIDG\MC900104790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895600"/>
            <a:ext cx="1771193" cy="1443838"/>
          </a:xfrm>
          <a:prstGeom prst="rect">
            <a:avLst/>
          </a:prstGeom>
          <a:noFill/>
        </p:spPr>
      </p:pic>
      <p:pic>
        <p:nvPicPr>
          <p:cNvPr id="2051" name="Picture 3" descr="C:\Users\vloewenstern\AppData\Local\Microsoft\Windows\Temporary Internet Files\Content.IE5\5GUCXL2T\MC90010491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828800"/>
            <a:ext cx="1829714" cy="1116482"/>
          </a:xfrm>
          <a:prstGeom prst="rect">
            <a:avLst/>
          </a:prstGeom>
          <a:noFill/>
        </p:spPr>
      </p:pic>
      <p:pic>
        <p:nvPicPr>
          <p:cNvPr id="2052" name="Picture 4" descr="C:\Users\vloewenstern\AppData\Local\Microsoft\Windows\Temporary Internet Files\Content.IE5\6VR34SVZ\MC90010485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905000"/>
            <a:ext cx="2069287" cy="534010"/>
          </a:xfrm>
          <a:prstGeom prst="rect">
            <a:avLst/>
          </a:prstGeom>
          <a:noFill/>
        </p:spPr>
      </p:pic>
      <p:pic>
        <p:nvPicPr>
          <p:cNvPr id="2053" name="Picture 5" descr="C:\Users\vloewenstern\AppData\Local\Microsoft\Windows\Temporary Internet Files\Content.IE5\2K3BBLD1\MC90017464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495800"/>
            <a:ext cx="1823314" cy="951890"/>
          </a:xfrm>
          <a:prstGeom prst="rect">
            <a:avLst/>
          </a:prstGeom>
          <a:noFill/>
        </p:spPr>
      </p:pic>
      <p:pic>
        <p:nvPicPr>
          <p:cNvPr id="2054" name="Picture 6" descr="C:\Users\vloewenstern\AppData\Local\Microsoft\Windows\Temporary Internet Files\Content.IE5\1SOXKIDG\MC90010493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4724400"/>
            <a:ext cx="1824228" cy="396850"/>
          </a:xfrm>
          <a:prstGeom prst="rect">
            <a:avLst/>
          </a:prstGeom>
          <a:noFill/>
        </p:spPr>
      </p:pic>
      <p:pic>
        <p:nvPicPr>
          <p:cNvPr id="2055" name="Picture 7" descr="C:\Users\vloewenstern\AppData\Local\Microsoft\Windows\Temporary Internet Files\Content.IE5\5GUCXL2T\MC900174663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24200" y="1295400"/>
            <a:ext cx="1818742" cy="630022"/>
          </a:xfrm>
          <a:prstGeom prst="rect">
            <a:avLst/>
          </a:prstGeom>
          <a:noFill/>
        </p:spPr>
      </p:pic>
      <p:pic>
        <p:nvPicPr>
          <p:cNvPr id="2056" name="Picture 8" descr="C:\Users\vloewenstern\AppData\Local\Microsoft\Windows\Temporary Internet Files\Content.IE5\6VR34SVZ\MC900104882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4876800"/>
            <a:ext cx="1826971" cy="1357884"/>
          </a:xfrm>
          <a:prstGeom prst="rect">
            <a:avLst/>
          </a:prstGeom>
          <a:noFill/>
        </p:spPr>
      </p:pic>
      <p:pic>
        <p:nvPicPr>
          <p:cNvPr id="2057" name="Picture 9" descr="C:\Users\vloewenstern\AppData\Local\Microsoft\Windows\Temporary Internet Files\Content.IE5\5GUCXL2T\MC900104892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3200400"/>
            <a:ext cx="1803197" cy="705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 descr="http://twentyfourkgold.com/media/catalog/category/coinag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838200"/>
            <a:ext cx="6356685" cy="525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688632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sz="2800" dirty="0" smtClean="0"/>
              <a:t>1.  You have had the opportunity to observe the contributions of your peers.  Based on your observations, what conclusion can you draw about each person?</a:t>
            </a:r>
          </a:p>
          <a:p>
            <a:pPr marL="624078" indent="-514350">
              <a:buNone/>
            </a:pPr>
            <a:r>
              <a:rPr lang="en-US" sz="2800" dirty="0" smtClean="0"/>
              <a:t>2.  What similarities and differences do you see?</a:t>
            </a:r>
          </a:p>
          <a:p>
            <a:pPr marL="624078" indent="-514350">
              <a:buNone/>
            </a:pPr>
            <a:r>
              <a:rPr lang="en-US" sz="2800" dirty="0" smtClean="0"/>
              <a:t>3.  What groups can you make?  </a:t>
            </a:r>
          </a:p>
          <a:p>
            <a:pPr marL="624078" indent="-514350">
              <a:buNone/>
            </a:pPr>
            <a:r>
              <a:rPr lang="en-US" sz="2800" dirty="0" smtClean="0"/>
              <a:t>     How is each group “defined”?</a:t>
            </a:r>
          </a:p>
          <a:p>
            <a:pPr marL="624078" indent="-514350">
              <a:buNone/>
            </a:pPr>
            <a:r>
              <a:rPr lang="en-US" sz="2800" dirty="0" smtClean="0"/>
              <a:t>4.  What might have been some errors our founders made when they developed our monetary system?</a:t>
            </a:r>
          </a:p>
          <a:p>
            <a:pPr marL="624078" indent="-514350"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Level of Cognitive Complexity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96752"/>
            <a:ext cx="8507288" cy="4896544"/>
          </a:xfrm>
        </p:spPr>
        <p:txBody>
          <a:bodyPr>
            <a:noAutofit/>
          </a:bodyPr>
          <a:lstStyle/>
          <a:p>
            <a:pPr marL="624078" indent="-514350">
              <a:buNone/>
            </a:pPr>
            <a:r>
              <a:rPr lang="en-US" sz="2800" dirty="0" smtClean="0"/>
              <a:t>5.  In your opinion, which is better – currency or plastic?  </a:t>
            </a:r>
          </a:p>
          <a:p>
            <a:pPr marL="624078" indent="-514350">
              <a:buNone/>
            </a:pPr>
            <a:r>
              <a:rPr lang="en-US" sz="2800" dirty="0" smtClean="0"/>
              <a:t>     Develop an argument for your selection.</a:t>
            </a:r>
          </a:p>
          <a:p>
            <a:pPr marL="624078" indent="-514350">
              <a:buNone/>
            </a:pPr>
            <a:r>
              <a:rPr lang="en-US" sz="2800" dirty="0" smtClean="0"/>
              <a:t>6.  In our coins and currency, size does not equate to value.  Think of other examples that would prove this statement to be true.</a:t>
            </a:r>
          </a:p>
          <a:p>
            <a:pPr marL="624078" indent="-514350">
              <a:buNone/>
            </a:pPr>
            <a:r>
              <a:rPr lang="en-US" sz="2800" dirty="0" smtClean="0"/>
              <a:t>7. “The love of money is the root of all evil.”</a:t>
            </a:r>
          </a:p>
          <a:p>
            <a:pPr marL="624078" indent="-514350">
              <a:buNone/>
            </a:pPr>
            <a:r>
              <a:rPr lang="en-US" sz="2800" dirty="0" smtClean="0"/>
              <a:t>     Why would some people believe this to be true and other false?</a:t>
            </a:r>
          </a:p>
          <a:p>
            <a:pPr marL="624078" indent="-514350">
              <a:buNone/>
            </a:pPr>
            <a:r>
              <a:rPr lang="en-US" sz="2800" dirty="0" smtClean="0"/>
              <a:t>8.  What other systems are similar to our monetary system?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Level of Cognitive Complexity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2.salvationarmy.org.uk/images/uki.www_sakids/activate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7924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838200"/>
            <a:ext cx="6538912" cy="492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Man In The Mirror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 flipV="1">
            <a:off x="1066800" y="5943600"/>
            <a:ext cx="3810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9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loewenstern\AppData\Local\Microsoft\Windows\Temporary Internet Files\Content.IE5\2K3BBLD1\MC900432637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0"/>
            <a:ext cx="5181600" cy="5181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10200" y="2819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Grade 4  Socratic Seminar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3886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/>
              </a:rPr>
              <a:t>Middle School Social Studies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5029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6"/>
              </a:rPr>
              <a:t>High School Physics Lesson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clymer\AppData\Local\Microsoft\Windows\Temporary Internet Files\Content.Outlook\K2UP0EGI\1_20090121socrate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1000"/>
            <a:ext cx="6147338" cy="6044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998</Words>
  <Application>Microsoft Office PowerPoint</Application>
  <PresentationFormat>On-screen Show (4:3)</PresentationFormat>
  <Paragraphs>168</Paragraphs>
  <Slides>13</Slides>
  <Notes>13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Level of Cognitive Complexity</vt:lpstr>
      <vt:lpstr>Level of Cognitive Complexity</vt:lpstr>
      <vt:lpstr>Slide 6</vt:lpstr>
      <vt:lpstr>Slide 7</vt:lpstr>
      <vt:lpstr>Slide 8</vt:lpstr>
      <vt:lpstr>Slide 9</vt:lpstr>
      <vt:lpstr>Research Review</vt:lpstr>
      <vt:lpstr>Comparing Question Stems</vt:lpstr>
      <vt:lpstr>Application</vt:lpstr>
      <vt:lpstr>Evaluating Higher Level Responses Next Steps?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80</cp:revision>
  <dcterms:created xsi:type="dcterms:W3CDTF">2010-11-15T19:21:23Z</dcterms:created>
  <dcterms:modified xsi:type="dcterms:W3CDTF">2011-01-12T17:04:59Z</dcterms:modified>
</cp:coreProperties>
</file>